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gYnW+F0YolDr+92+sAVBQxcVjs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Purpose: To introduce handling of simple mouse and keyboard input.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Learning Objective </a:t>
            </a:r>
            <a:endParaRPr/>
          </a:p>
          <a:p>
            <a:pPr indent="0" lvl="0" marL="0" rtl="0" algn="l">
              <a:spcBef>
                <a:spcPts val="0"/>
              </a:spcBef>
              <a:spcAft>
                <a:spcPts val="0"/>
              </a:spcAft>
              <a:buNone/>
            </a:pPr>
            <a:r>
              <a:rPr lang="en-GB"/>
              <a:t>By the end of this tutorial, children should be able to: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Understand that programs can respond to input from various events, including from mouse buttons and keyboard keys.</a:t>
            </a:r>
            <a:endParaRPr/>
          </a:p>
          <a:p>
            <a:pPr indent="0" lvl="0" marL="0" rtl="0" algn="l">
              <a:spcBef>
                <a:spcPts val="0"/>
              </a:spcBef>
              <a:spcAft>
                <a:spcPts val="0"/>
              </a:spcAft>
              <a:buNone/>
            </a:pPr>
            <a:r>
              <a:rPr lang="en-GB"/>
              <a:t>• Understand that events can happen multiple times within one program. </a:t>
            </a:r>
            <a:endParaRPr/>
          </a:p>
          <a:p>
            <a:pPr indent="0" lvl="0" marL="0" rtl="0" algn="l">
              <a:spcBef>
                <a:spcPts val="0"/>
              </a:spcBef>
              <a:spcAft>
                <a:spcPts val="0"/>
              </a:spcAft>
              <a:buNone/>
            </a:pPr>
            <a:r>
              <a:rPr lang="en-GB"/>
              <a:t>• Understand that different events can run within the same program. </a:t>
            </a:r>
            <a:endParaRPr/>
          </a:p>
          <a:p>
            <a:pPr indent="0" lvl="0" marL="0" rtl="0" algn="l">
              <a:spcBef>
                <a:spcPts val="0"/>
              </a:spcBef>
              <a:spcAft>
                <a:spcPts val="0"/>
              </a:spcAft>
              <a:buNone/>
            </a:pPr>
            <a:r>
              <a:rPr lang="en-GB"/>
              <a:t>• Write simple programs that respond to mouse and keyboard events.</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Extend </a:t>
            </a:r>
            <a:r>
              <a:rPr lang="en-GB"/>
              <a:t>Project 1 (10 mins)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GB"/>
              <a:t>Collect stars 2 </a:t>
            </a:r>
            <a:endParaRPr/>
          </a:p>
          <a:p>
            <a:pPr indent="0" lvl="0" marL="0" rtl="0" algn="l">
              <a:spcBef>
                <a:spcPts val="0"/>
              </a:spcBef>
              <a:spcAft>
                <a:spcPts val="0"/>
              </a:spcAft>
              <a:buNone/>
            </a:pPr>
            <a:r>
              <a:rPr lang="en-GB"/>
              <a:t>Extend the game created in part 1 by completing part 2. Add multiple stars to be collected and signal the end of the game when all have been collected. Randomise the layout, so it's different each time. </a:t>
            </a:r>
            <a:endParaRPr/>
          </a:p>
          <a:p>
            <a:pPr indent="0" lvl="0" marL="0" rtl="0" algn="l">
              <a:spcBef>
                <a:spcPts val="0"/>
              </a:spcBef>
              <a:spcAft>
                <a:spcPts val="0"/>
              </a:spcAft>
              <a:buNone/>
            </a:pPr>
            <a:r>
              <a:rPr lang="en-GB"/>
              <a:t>Project resources are open-ended tasks that give children the chance to be creative with what they have learned so far. Each project is concentrated on a specific theme and only provides the relevant blocks/characters/props to work within that theme. There are no correct answers and children should be encouraged to experiment. </a:t>
            </a:r>
            <a:endParaRPr/>
          </a:p>
          <a:p>
            <a:pPr indent="0" lvl="0" marL="0" rtl="0" algn="l">
              <a:spcBef>
                <a:spcPts val="0"/>
              </a:spcBef>
              <a:spcAft>
                <a:spcPts val="0"/>
              </a:spcAft>
              <a:buNone/>
            </a:pPr>
            <a:r>
              <a:rPr lang="en-GB"/>
              <a:t>Projects are often provided in multiple versions, so children can revisit a similar idea once they have learned more and elaborate on their previous ideas. </a:t>
            </a:r>
            <a:endParaRPr/>
          </a:p>
          <a:p>
            <a:pPr indent="0" lvl="0" marL="0" rtl="0" algn="l">
              <a:spcBef>
                <a:spcPts val="0"/>
              </a:spcBef>
              <a:spcAft>
                <a:spcPts val="0"/>
              </a:spcAft>
              <a:buNone/>
            </a:pPr>
            <a:r>
              <a:rPr lang="en-GB"/>
              <a:t>Projects can be saved.</a:t>
            </a:r>
            <a:endParaRPr/>
          </a:p>
        </p:txBody>
      </p:sp>
      <p:sp>
        <p:nvSpPr>
          <p:cNvPr id="179" name="Google Shape;17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Extend Project 2 (10 mins)</a:t>
            </a:r>
            <a:r>
              <a:rPr lang="en-GB"/>
              <a: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GB"/>
              <a:t>Collect stars 3</a:t>
            </a:r>
            <a:endParaRPr/>
          </a:p>
          <a:p>
            <a:pPr indent="0" lvl="0" marL="0" rtl="0" algn="l">
              <a:spcBef>
                <a:spcPts val="0"/>
              </a:spcBef>
              <a:spcAft>
                <a:spcPts val="0"/>
              </a:spcAft>
              <a:buNone/>
            </a:pPr>
            <a:r>
              <a:rPr lang="en-GB"/>
              <a:t>Continue</a:t>
            </a:r>
            <a:r>
              <a:rPr lang="en-GB"/>
              <a:t> to use the game created in part 2. Check if the player has stepped in a puddle and if so, lose the game. </a:t>
            </a:r>
            <a:endParaRPr/>
          </a:p>
          <a:p>
            <a:pPr indent="0" lvl="0" marL="0" rtl="0" algn="l">
              <a:spcBef>
                <a:spcPts val="0"/>
              </a:spcBef>
              <a:spcAft>
                <a:spcPts val="0"/>
              </a:spcAft>
              <a:buNone/>
            </a:pPr>
            <a:r>
              <a:rPr lang="en-GB"/>
              <a:t>Project resources are open-ended tasks that give children the chance to be creative with what they have learned so far. Each project is concentrated on a specific theme and only provides the relevant blocks/characters/props to work within that theme. There are no correct answers and children should be encouraged to experiment. </a:t>
            </a:r>
            <a:endParaRPr/>
          </a:p>
          <a:p>
            <a:pPr indent="0" lvl="0" marL="0" rtl="0" algn="l">
              <a:spcBef>
                <a:spcPts val="0"/>
              </a:spcBef>
              <a:spcAft>
                <a:spcPts val="0"/>
              </a:spcAft>
              <a:buNone/>
            </a:pPr>
            <a:r>
              <a:rPr lang="en-GB"/>
              <a:t>Projects are often provided in multiple versions, so children can revisit a similar idea once they have learned more and elaborate on their previous ideas. </a:t>
            </a:r>
            <a:endParaRPr/>
          </a:p>
          <a:p>
            <a:pPr indent="0" lvl="0" marL="0" rtl="0" algn="l">
              <a:spcBef>
                <a:spcPts val="0"/>
              </a:spcBef>
              <a:spcAft>
                <a:spcPts val="0"/>
              </a:spcAft>
              <a:buNone/>
            </a:pPr>
            <a:r>
              <a:rPr lang="en-GB"/>
              <a:t>Projects can be saved.</a:t>
            </a:r>
            <a:endParaRPr/>
          </a:p>
        </p:txBody>
      </p:sp>
      <p:sp>
        <p:nvSpPr>
          <p:cNvPr id="190" name="Google Shape;19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key vocabulary for this lesson: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Event </a:t>
            </a:r>
            <a:r>
              <a:rPr lang="en-GB"/>
              <a:t>(see next slide)</a:t>
            </a:r>
            <a:endParaRPr/>
          </a:p>
          <a:p>
            <a:pPr indent="0" lvl="0" marL="0" marR="0" rtl="0" algn="l">
              <a:lnSpc>
                <a:spcPct val="100000"/>
              </a:lnSpc>
              <a:spcBef>
                <a:spcPts val="0"/>
              </a:spcBef>
              <a:spcAft>
                <a:spcPts val="0"/>
              </a:spcAft>
              <a:buClr>
                <a:schemeClr val="dk1"/>
              </a:buClr>
              <a:buSzPts val="1200"/>
              <a:buFont typeface="Calibri"/>
              <a:buNone/>
            </a:pPr>
            <a:br>
              <a:rPr lang="en-GB" sz="1200">
                <a:solidFill>
                  <a:schemeClr val="dk1"/>
                </a:solidFill>
                <a:latin typeface="Calibri"/>
                <a:ea typeface="Calibri"/>
                <a:cs typeface="Calibri"/>
                <a:sym typeface="Calibri"/>
              </a:rPr>
            </a:br>
            <a:r>
              <a:rPr b="1" i="0" lang="en-GB" sz="1200">
                <a:solidFill>
                  <a:schemeClr val="dk1"/>
                </a:solidFill>
              </a:rPr>
              <a:t>Input</a:t>
            </a:r>
            <a:r>
              <a:rPr b="0" i="0" lang="en-GB" sz="1200">
                <a:solidFill>
                  <a:schemeClr val="dk1"/>
                </a:solidFill>
                <a:latin typeface="Calibri"/>
                <a:ea typeface="Calibri"/>
                <a:cs typeface="Calibri"/>
                <a:sym typeface="Calibri"/>
              </a:rPr>
              <a:t> is data sent to a computer system from devices such as a keyboard, mouse, microphone, camera or physical sensor. Input devices enable information from the outside world to get into a computer – without them, we wouldn’t even be able to switch the computer on! Some are built in; others are plugged in or wirelessly connected.</a:t>
            </a:r>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en-GB" sz="1200">
                <a:solidFill>
                  <a:schemeClr val="dk1"/>
                </a:solidFill>
              </a:rPr>
              <a:t>Output</a:t>
            </a:r>
            <a:r>
              <a:rPr b="0" i="0" lang="en-GB" sz="1200">
                <a:solidFill>
                  <a:schemeClr val="dk1"/>
                </a:solidFill>
                <a:latin typeface="Calibri"/>
                <a:ea typeface="Calibri"/>
                <a:cs typeface="Calibri"/>
                <a:sym typeface="Calibri"/>
              </a:rPr>
              <a:t> is data or information communicated from a computer system to the outside world via various devices.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rgbClr val="00C5D4"/>
                </a:solidFill>
                <a:latin typeface="Arial"/>
                <a:ea typeface="Arial"/>
                <a:cs typeface="Arial"/>
                <a:sym typeface="Arial"/>
              </a:rPr>
              <a:t>In computing, an </a:t>
            </a:r>
            <a:r>
              <a:rPr b="1" lang="en-GB" sz="1200">
                <a:solidFill>
                  <a:srgbClr val="00C5D4"/>
                </a:solidFill>
                <a:latin typeface="Arial"/>
                <a:ea typeface="Arial"/>
                <a:cs typeface="Arial"/>
                <a:sym typeface="Arial"/>
              </a:rPr>
              <a:t>event</a:t>
            </a:r>
            <a:r>
              <a:rPr lang="en-GB" sz="1200">
                <a:solidFill>
                  <a:srgbClr val="00C5D4"/>
                </a:solidFill>
                <a:latin typeface="Arial"/>
                <a:ea typeface="Arial"/>
                <a:cs typeface="Arial"/>
                <a:sym typeface="Arial"/>
              </a:rPr>
              <a:t> is an action or occurrence recogni</a:t>
            </a:r>
            <a:r>
              <a:rPr lang="en-GB">
                <a:solidFill>
                  <a:srgbClr val="00C5D4"/>
                </a:solidFill>
                <a:latin typeface="Arial"/>
                <a:ea typeface="Arial"/>
                <a:cs typeface="Arial"/>
                <a:sym typeface="Arial"/>
              </a:rPr>
              <a:t>s</a:t>
            </a:r>
            <a:r>
              <a:rPr lang="en-GB" sz="1200">
                <a:solidFill>
                  <a:srgbClr val="00C5D4"/>
                </a:solidFill>
                <a:latin typeface="Arial"/>
                <a:ea typeface="Arial"/>
                <a:cs typeface="Arial"/>
                <a:sym typeface="Arial"/>
              </a:rPr>
              <a:t>ed by software,</a:t>
            </a:r>
            <a:endParaRPr sz="1200">
              <a:solidFill>
                <a:srgbClr val="00C5D4"/>
              </a:solidFill>
              <a:latin typeface="Arial"/>
              <a:ea typeface="Arial"/>
              <a:cs typeface="Arial"/>
              <a:sym typeface="Arial"/>
            </a:endParaRPr>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Code Disco (from BusyThings):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should be encouraged to try running their programs to see what happens. They should not always expect to get it right first time. Testing a program, seeing what goes wrong and then fixing the problem is a very important part of coding. Tutorials and challenges in Code Disco always build on what has been learned previously. Children should be encouraged to think about what they've just learned, and see how it can be adapted and extended to solve other problems. Breaking a problem down into simpler problems and then combining the solutions is a very useful strategy in coding.</a:t>
            </a:r>
            <a:endParaRPr/>
          </a:p>
        </p:txBody>
      </p:sp>
      <p:sp>
        <p:nvSpPr>
          <p:cNvPr id="117" name="Google Shape;11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Busy Code:</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GB"/>
              <a:t>Code Area</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Action Area</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Instruction Area</a:t>
            </a:r>
            <a:endParaRPr/>
          </a:p>
        </p:txBody>
      </p:sp>
      <p:sp>
        <p:nvSpPr>
          <p:cNvPr id="128" name="Google Shape;1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Show students the event blocks found within Busy Code.</a:t>
            </a:r>
            <a:endParaRPr/>
          </a:p>
        </p:txBody>
      </p:sp>
      <p:sp>
        <p:nvSpPr>
          <p:cNvPr id="138" name="Google Shape;1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Tutorials (10/15mins)</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GB"/>
              <a:t>Tutorials </a:t>
            </a:r>
            <a:r>
              <a:rPr b="0" i="0" lang="en-GB" sz="1200">
                <a:solidFill>
                  <a:schemeClr val="dk1"/>
                </a:solidFill>
                <a:latin typeface="Calibri"/>
                <a:ea typeface="Calibri"/>
                <a:cs typeface="Calibri"/>
                <a:sym typeface="Calibri"/>
              </a:rPr>
              <a:t>consist of multiple steps that can be worked through.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The objective will be presented in the instruction area in the bottom left of the screen, along with any hints that may help children to complete the stage. Some steps include a </a:t>
            </a:r>
            <a:r>
              <a:rPr lang="en-GB"/>
              <a:t>c</a:t>
            </a:r>
            <a:r>
              <a:rPr b="0" i="0" lang="en-GB" sz="1200">
                <a:solidFill>
                  <a:schemeClr val="dk1"/>
                </a:solidFill>
                <a:latin typeface="Calibri"/>
                <a:ea typeface="Calibri"/>
                <a:cs typeface="Calibri"/>
                <a:sym typeface="Calibri"/>
              </a:rPr>
              <a:t>lue button which will give a visual clue, normally where a new block type is introduced or an existing block type is used in a new way.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Once each stage is complete, a </a:t>
            </a:r>
            <a:r>
              <a:rPr lang="en-GB"/>
              <a:t>n</a:t>
            </a:r>
            <a:r>
              <a:rPr b="0" i="0" lang="en-GB" sz="1200">
                <a:solidFill>
                  <a:schemeClr val="dk1"/>
                </a:solidFill>
                <a:latin typeface="Calibri"/>
                <a:ea typeface="Calibri"/>
                <a:cs typeface="Calibri"/>
                <a:sym typeface="Calibri"/>
              </a:rPr>
              <a:t>ext button will appear allowing children to move onto the next stage.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Once the final stage has been completed, children can either try any related challenges or projects or can move onto the next tutorial.</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You will want to demo this with your students going thought the first instructions together.</a:t>
            </a:r>
            <a:endParaRPr/>
          </a:p>
        </p:txBody>
      </p:sp>
      <p:sp>
        <p:nvSpPr>
          <p:cNvPr id="148" name="Google Shape;14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Tutorial 4 solutions - please note that while the solutions are correct, children will still need to click the character/press keys appropriately to complete the task.</a:t>
            </a:r>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Project (10/15mins)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Collect stars 1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Objective: Start making a simple game. Add commands to make the character walk around, and if he stands on a star, collect it. </a:t>
            </a:r>
            <a:endParaRPr/>
          </a:p>
          <a:p>
            <a:pPr indent="0" lvl="0" marL="0" rtl="0" algn="l">
              <a:spcBef>
                <a:spcPts val="0"/>
              </a:spcBef>
              <a:spcAft>
                <a:spcPts val="0"/>
              </a:spcAft>
              <a:buNone/>
            </a:pPr>
            <a:r>
              <a:rPr lang="en-GB"/>
              <a:t>Project resources are open-ended tasks that give children the chance to be creative with what they have learned so far. Each project is concentrated on a specific theme and only provides the relevant blocks/characters/props to work within that theme. </a:t>
            </a:r>
            <a:endParaRPr/>
          </a:p>
          <a:p>
            <a:pPr indent="0" lvl="0" marL="0" rtl="0" algn="l">
              <a:spcBef>
                <a:spcPts val="0"/>
              </a:spcBef>
              <a:spcAft>
                <a:spcPts val="0"/>
              </a:spcAft>
              <a:buNone/>
            </a:pPr>
            <a:r>
              <a:rPr lang="en-GB"/>
              <a:t>There are no correct answers and children should be encouraged to experiment. Projects are often provided in multiple versions, so children can revisit a similar idea once they have learned more and elaborate on their previous ideas. </a:t>
            </a:r>
            <a:endParaRPr/>
          </a:p>
          <a:p>
            <a:pPr indent="0" lvl="0" marL="0" rtl="0" algn="l">
              <a:spcBef>
                <a:spcPts val="0"/>
              </a:spcBef>
              <a:spcAft>
                <a:spcPts val="0"/>
              </a:spcAft>
              <a:buNone/>
            </a:pPr>
            <a:r>
              <a:rPr lang="en-GB"/>
              <a:t>Projects can be saved.</a:t>
            </a:r>
            <a:endParaRPr/>
          </a:p>
        </p:txBody>
      </p:sp>
      <p:sp>
        <p:nvSpPr>
          <p:cNvPr id="168" name="Google Shape;16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 name="Shape 88"/>
        <p:cNvGrpSpPr/>
        <p:nvPr/>
      </p:nvGrpSpPr>
      <p:grpSpPr>
        <a:xfrm>
          <a:off x="0" y="0"/>
          <a:ext cx="0" cy="0"/>
          <a:chOff x="0" y="0"/>
          <a:chExt cx="0" cy="0"/>
        </a:xfrm>
      </p:grpSpPr>
      <p:pic>
        <p:nvPicPr>
          <p:cNvPr descr="A circuit board&#10;&#10;Description automatically generated" id="89" name="Google Shape;89;p1"/>
          <p:cNvPicPr preferRelativeResize="0"/>
          <p:nvPr/>
        </p:nvPicPr>
        <p:blipFill rotWithShape="1">
          <a:blip r:embed="rId3">
            <a:alphaModFix/>
          </a:blip>
          <a:srcRect b="0" l="0" r="0" t="0"/>
          <a:stretch/>
        </p:blipFill>
        <p:spPr>
          <a:xfrm>
            <a:off x="20" y="10"/>
            <a:ext cx="12191980" cy="6857990"/>
          </a:xfrm>
          <a:custGeom>
            <a:rect b="b" l="l" r="r" t="t"/>
            <a:pathLst>
              <a:path extrusionOk="0" h="6858000" w="12191997">
                <a:moveTo>
                  <a:pt x="6631620" y="983228"/>
                </a:moveTo>
                <a:cubicBezTo>
                  <a:pt x="6631620" y="983228"/>
                  <a:pt x="6631620" y="983228"/>
                  <a:pt x="12091643" y="983228"/>
                </a:cubicBezTo>
                <a:lnTo>
                  <a:pt x="12191997" y="991151"/>
                </a:lnTo>
                <a:lnTo>
                  <a:pt x="12191997" y="6858000"/>
                </a:lnTo>
                <a:lnTo>
                  <a:pt x="3051794" y="6858000"/>
                </a:lnTo>
                <a:lnTo>
                  <a:pt x="3048485" y="6845812"/>
                </a:lnTo>
                <a:cubicBezTo>
                  <a:pt x="2999734" y="6614233"/>
                  <a:pt x="3024109" y="6346091"/>
                  <a:pt x="3121611" y="6151078"/>
                </a:cubicBezTo>
                <a:cubicBezTo>
                  <a:pt x="3121611" y="6151078"/>
                  <a:pt x="3121611" y="6151078"/>
                  <a:pt x="5851619" y="1422010"/>
                </a:cubicBezTo>
                <a:cubicBezTo>
                  <a:pt x="5997869" y="1178242"/>
                  <a:pt x="6355374" y="983228"/>
                  <a:pt x="6631620" y="983228"/>
                </a:cubicBezTo>
                <a:close/>
                <a:moveTo>
                  <a:pt x="0" y="339531"/>
                </a:moveTo>
                <a:lnTo>
                  <a:pt x="54301" y="339531"/>
                </a:lnTo>
                <a:cubicBezTo>
                  <a:pt x="1340585" y="339531"/>
                  <a:pt x="1340585" y="339531"/>
                  <a:pt x="1340585" y="339531"/>
                </a:cubicBezTo>
                <a:cubicBezTo>
                  <a:pt x="1495969" y="339531"/>
                  <a:pt x="1635814" y="422097"/>
                  <a:pt x="1713506" y="556265"/>
                </a:cubicBezTo>
                <a:cubicBezTo>
                  <a:pt x="2909965" y="2625561"/>
                  <a:pt x="2909965" y="2625561"/>
                  <a:pt x="2909965" y="2625561"/>
                </a:cubicBezTo>
                <a:cubicBezTo>
                  <a:pt x="2987657" y="2754570"/>
                  <a:pt x="2987657" y="2919700"/>
                  <a:pt x="2909965" y="3048708"/>
                </a:cubicBezTo>
                <a:cubicBezTo>
                  <a:pt x="1713506" y="5118003"/>
                  <a:pt x="1713506" y="5118003"/>
                  <a:pt x="1713506" y="5118003"/>
                </a:cubicBezTo>
                <a:cubicBezTo>
                  <a:pt x="1635814" y="5252173"/>
                  <a:pt x="1495969" y="5334737"/>
                  <a:pt x="1340585" y="5334737"/>
                </a:cubicBezTo>
                <a:cubicBezTo>
                  <a:pt x="816002" y="5334737"/>
                  <a:pt x="406171" y="5334737"/>
                  <a:pt x="85990" y="5334737"/>
                </a:cubicBezTo>
                <a:lnTo>
                  <a:pt x="0" y="5334737"/>
                </a:lnTo>
                <a:close/>
                <a:moveTo>
                  <a:pt x="2861712" y="0"/>
                </a:moveTo>
                <a:lnTo>
                  <a:pt x="5175003" y="0"/>
                </a:lnTo>
                <a:lnTo>
                  <a:pt x="5220943" y="79581"/>
                </a:lnTo>
                <a:cubicBezTo>
                  <a:pt x="5331226" y="270618"/>
                  <a:pt x="5491637" y="548491"/>
                  <a:pt x="5724962" y="952668"/>
                </a:cubicBezTo>
                <a:cubicBezTo>
                  <a:pt x="5764962" y="1023782"/>
                  <a:pt x="5764962" y="1130450"/>
                  <a:pt x="5724962" y="1201564"/>
                </a:cubicBezTo>
                <a:cubicBezTo>
                  <a:pt x="5724962" y="1201564"/>
                  <a:pt x="5724962" y="1201564"/>
                  <a:pt x="4978322" y="2494933"/>
                </a:cubicBezTo>
                <a:cubicBezTo>
                  <a:pt x="4942768" y="2561602"/>
                  <a:pt x="4844993" y="2614935"/>
                  <a:pt x="4764998" y="2614935"/>
                </a:cubicBezTo>
                <a:lnTo>
                  <a:pt x="3271717" y="2614935"/>
                </a:lnTo>
                <a:cubicBezTo>
                  <a:pt x="3196167" y="2614935"/>
                  <a:pt x="3098390" y="2561602"/>
                  <a:pt x="3058392" y="2494933"/>
                </a:cubicBezTo>
                <a:cubicBezTo>
                  <a:pt x="3058392" y="2494933"/>
                  <a:pt x="3058392" y="2494933"/>
                  <a:pt x="2311754" y="1201564"/>
                </a:cubicBezTo>
                <a:cubicBezTo>
                  <a:pt x="2276199" y="1130450"/>
                  <a:pt x="2276199" y="1023782"/>
                  <a:pt x="2311754" y="952668"/>
                </a:cubicBezTo>
                <a:cubicBezTo>
                  <a:pt x="2311754" y="952668"/>
                  <a:pt x="2311754" y="952668"/>
                  <a:pt x="2811944" y="86212"/>
                </a:cubicBezTo>
                <a:close/>
              </a:path>
            </a:pathLst>
          </a:custGeom>
          <a:noFill/>
          <a:ln>
            <a:noFill/>
          </a:ln>
        </p:spPr>
      </p:pic>
      <p:sp>
        <p:nvSpPr>
          <p:cNvPr id="90" name="Google Shape;90;p1"/>
          <p:cNvSpPr txBox="1"/>
          <p:nvPr/>
        </p:nvSpPr>
        <p:spPr>
          <a:xfrm>
            <a:off x="5665787" y="2828844"/>
            <a:ext cx="4517700" cy="12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7200" u="none" cap="none" strike="noStrike">
                <a:solidFill>
                  <a:srgbClr val="0099A9"/>
                </a:solidFill>
                <a:latin typeface="Arial"/>
                <a:ea typeface="Arial"/>
                <a:cs typeface="Arial"/>
                <a:sym typeface="Arial"/>
              </a:rPr>
              <a:t>Events</a:t>
            </a:r>
            <a:r>
              <a:rPr b="0" i="0" lang="en-GB" sz="7200" u="none" cap="none" strike="noStrike">
                <a:solidFill>
                  <a:srgbClr val="0099A9"/>
                </a:solidFill>
                <a:latin typeface="Arial"/>
                <a:ea typeface="Arial"/>
                <a:cs typeface="Arial"/>
                <a:sym typeface="Arial"/>
              </a:rPr>
              <a:t> </a:t>
            </a:r>
            <a:endParaRPr sz="7200">
              <a:solidFill>
                <a:srgbClr val="0099A9"/>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drawing&#10;&#10;Description automatically generated" id="92" name="Google Shape;92;p1"/>
          <p:cNvPicPr preferRelativeResize="0"/>
          <p:nvPr/>
        </p:nvPicPr>
        <p:blipFill rotWithShape="1">
          <a:blip r:embed="rId5">
            <a:alphaModFix/>
          </a:blip>
          <a:srcRect b="0" l="0" r="0" t="0"/>
          <a:stretch/>
        </p:blipFill>
        <p:spPr>
          <a:xfrm>
            <a:off x="9142695" y="2331239"/>
            <a:ext cx="2032883" cy="21955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0" name="Shape 180"/>
        <p:cNvGrpSpPr/>
        <p:nvPr/>
      </p:nvGrpSpPr>
      <p:grpSpPr>
        <a:xfrm>
          <a:off x="0" y="0"/>
          <a:ext cx="0" cy="0"/>
          <a:chOff x="0" y="0"/>
          <a:chExt cx="0" cy="0"/>
        </a:xfrm>
      </p:grpSpPr>
      <p:pic>
        <p:nvPicPr>
          <p:cNvPr id="181" name="Google Shape;181;p11"/>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82" name="Google Shape;182;p11"/>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1"/>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84" name="Google Shape;184;p11"/>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85" name="Google Shape;185;p11"/>
          <p:cNvPicPr preferRelativeResize="0"/>
          <p:nvPr/>
        </p:nvPicPr>
        <p:blipFill rotWithShape="1">
          <a:blip r:embed="rId5">
            <a:alphaModFix/>
          </a:blip>
          <a:srcRect b="0" l="0" r="0" t="0"/>
          <a:stretch/>
        </p:blipFill>
        <p:spPr>
          <a:xfrm>
            <a:off x="1648374" y="1307817"/>
            <a:ext cx="9434591" cy="1611866"/>
          </a:xfrm>
          <a:prstGeom prst="rect">
            <a:avLst/>
          </a:prstGeom>
          <a:noFill/>
          <a:ln>
            <a:noFill/>
          </a:ln>
        </p:spPr>
      </p:pic>
      <p:pic>
        <p:nvPicPr>
          <p:cNvPr id="186" name="Google Shape;186;p11"/>
          <p:cNvPicPr preferRelativeResize="0"/>
          <p:nvPr/>
        </p:nvPicPr>
        <p:blipFill rotWithShape="1">
          <a:blip r:embed="rId6">
            <a:alphaModFix/>
          </a:blip>
          <a:srcRect b="0" l="0" r="0" t="0"/>
          <a:stretch/>
        </p:blipFill>
        <p:spPr>
          <a:xfrm>
            <a:off x="1807387" y="3332937"/>
            <a:ext cx="8577226" cy="20240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1" name="Shape 191"/>
        <p:cNvGrpSpPr/>
        <p:nvPr/>
      </p:nvGrpSpPr>
      <p:grpSpPr>
        <a:xfrm>
          <a:off x="0" y="0"/>
          <a:ext cx="0" cy="0"/>
          <a:chOff x="0" y="0"/>
          <a:chExt cx="0" cy="0"/>
        </a:xfrm>
      </p:grpSpPr>
      <p:pic>
        <p:nvPicPr>
          <p:cNvPr id="192" name="Google Shape;192;p13"/>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93" name="Google Shape;193;p13"/>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3"/>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95" name="Google Shape;195;p13"/>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96" name="Google Shape;196;p13"/>
          <p:cNvPicPr preferRelativeResize="0"/>
          <p:nvPr/>
        </p:nvPicPr>
        <p:blipFill rotWithShape="1">
          <a:blip r:embed="rId5">
            <a:alphaModFix/>
          </a:blip>
          <a:srcRect b="0" l="0" r="0" t="0"/>
          <a:stretch/>
        </p:blipFill>
        <p:spPr>
          <a:xfrm>
            <a:off x="1371325" y="1801042"/>
            <a:ext cx="9449375" cy="1611865"/>
          </a:xfrm>
          <a:prstGeom prst="rect">
            <a:avLst/>
          </a:prstGeom>
          <a:noFill/>
          <a:ln>
            <a:noFill/>
          </a:ln>
        </p:spPr>
      </p:pic>
      <p:pic>
        <p:nvPicPr>
          <p:cNvPr id="197" name="Google Shape;197;p13"/>
          <p:cNvPicPr preferRelativeResize="0"/>
          <p:nvPr/>
        </p:nvPicPr>
        <p:blipFill rotWithShape="1">
          <a:blip r:embed="rId6">
            <a:alphaModFix/>
          </a:blip>
          <a:srcRect b="0" l="0" r="0" t="0"/>
          <a:stretch/>
        </p:blipFill>
        <p:spPr>
          <a:xfrm>
            <a:off x="1915046" y="3977318"/>
            <a:ext cx="8361917" cy="11588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99" name="Google Shape;99;p2"/>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00" name="Google Shape;100;p2"/>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sp>
        <p:nvSpPr>
          <p:cNvPr id="101" name="Google Shape;101;p2"/>
          <p:cNvSpPr txBox="1"/>
          <p:nvPr/>
        </p:nvSpPr>
        <p:spPr>
          <a:xfrm>
            <a:off x="733766" y="1121207"/>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Event</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2"/>
          <p:cNvSpPr txBox="1"/>
          <p:nvPr/>
        </p:nvSpPr>
        <p:spPr>
          <a:xfrm>
            <a:off x="720509" y="2591444"/>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Input</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2"/>
          <p:cNvSpPr txBox="1"/>
          <p:nvPr/>
        </p:nvSpPr>
        <p:spPr>
          <a:xfrm>
            <a:off x="720509" y="3935128"/>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Output</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10" name="Google Shape;110;p3"/>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3"/>
          <p:cNvSpPr txBox="1"/>
          <p:nvPr/>
        </p:nvSpPr>
        <p:spPr>
          <a:xfrm>
            <a:off x="5503135" y="2690336"/>
            <a:ext cx="557992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00C5D4"/>
                </a:solidFill>
                <a:latin typeface="Arial"/>
                <a:ea typeface="Arial"/>
                <a:cs typeface="Arial"/>
                <a:sym typeface="Arial"/>
              </a:rPr>
              <a:t>In computing, an </a:t>
            </a:r>
            <a:r>
              <a:rPr b="1" lang="en-GB" sz="2400">
                <a:solidFill>
                  <a:srgbClr val="00C5D4"/>
                </a:solidFill>
                <a:latin typeface="Arial"/>
                <a:ea typeface="Arial"/>
                <a:cs typeface="Arial"/>
                <a:sym typeface="Arial"/>
              </a:rPr>
              <a:t>event</a:t>
            </a:r>
            <a:r>
              <a:rPr lang="en-GB" sz="2400">
                <a:solidFill>
                  <a:srgbClr val="00C5D4"/>
                </a:solidFill>
                <a:latin typeface="Arial"/>
                <a:ea typeface="Arial"/>
                <a:cs typeface="Arial"/>
                <a:sym typeface="Arial"/>
              </a:rPr>
              <a:t> is an action or occurrence recogni</a:t>
            </a:r>
            <a:r>
              <a:rPr lang="en-GB" sz="2400">
                <a:solidFill>
                  <a:srgbClr val="00C5D4"/>
                </a:solidFill>
              </a:rPr>
              <a:t>s</a:t>
            </a:r>
            <a:r>
              <a:rPr lang="en-GB" sz="2400">
                <a:solidFill>
                  <a:srgbClr val="00C5D4"/>
                </a:solidFill>
                <a:latin typeface="Arial"/>
                <a:ea typeface="Arial"/>
                <a:cs typeface="Arial"/>
                <a:sym typeface="Arial"/>
              </a:rPr>
              <a:t>ed by software,</a:t>
            </a:r>
            <a:endParaRPr sz="2400">
              <a:solidFill>
                <a:srgbClr val="00C5D4"/>
              </a:solidFill>
              <a:latin typeface="Arial"/>
              <a:ea typeface="Arial"/>
              <a:cs typeface="Arial"/>
              <a:sym typeface="Arial"/>
            </a:endParaRPr>
          </a:p>
        </p:txBody>
      </p:sp>
      <p:pic>
        <p:nvPicPr>
          <p:cNvPr id="112" name="Google Shape;112;p3"/>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drawing&#10;&#10;Description automatically generated" id="113" name="Google Shape;113;p3"/>
          <p:cNvPicPr preferRelativeResize="0"/>
          <p:nvPr/>
        </p:nvPicPr>
        <p:blipFill rotWithShape="1">
          <a:blip r:embed="rId5">
            <a:alphaModFix/>
          </a:blip>
          <a:srcRect b="0" l="0" r="0" t="0"/>
          <a:stretch/>
        </p:blipFill>
        <p:spPr>
          <a:xfrm>
            <a:off x="1353516" y="1145137"/>
            <a:ext cx="3964442" cy="42815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8"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20" name="Google Shape;120;p4"/>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4"/>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rgbClr val="00C5D4"/>
              </a:solidFill>
              <a:latin typeface="Calibri"/>
              <a:ea typeface="Calibri"/>
              <a:cs typeface="Calibri"/>
              <a:sym typeface="Calibri"/>
            </a:endParaRPr>
          </a:p>
        </p:txBody>
      </p:sp>
      <p:pic>
        <p:nvPicPr>
          <p:cNvPr id="122" name="Google Shape;122;p4"/>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23" name="Google Shape;123;p4"/>
          <p:cNvPicPr preferRelativeResize="0"/>
          <p:nvPr/>
        </p:nvPicPr>
        <p:blipFill rotWithShape="1">
          <a:blip r:embed="rId5">
            <a:alphaModFix/>
          </a:blip>
          <a:srcRect b="0" l="0" r="0" t="0"/>
          <a:stretch/>
        </p:blipFill>
        <p:spPr>
          <a:xfrm>
            <a:off x="950449" y="1946945"/>
            <a:ext cx="4158595" cy="2964105"/>
          </a:xfrm>
          <a:prstGeom prst="rect">
            <a:avLst/>
          </a:prstGeom>
          <a:noFill/>
          <a:ln>
            <a:noFill/>
          </a:ln>
        </p:spPr>
      </p:pic>
      <p:pic>
        <p:nvPicPr>
          <p:cNvPr id="124" name="Google Shape;124;p4"/>
          <p:cNvPicPr preferRelativeResize="0"/>
          <p:nvPr/>
        </p:nvPicPr>
        <p:blipFill rotWithShape="1">
          <a:blip r:embed="rId6">
            <a:alphaModFix/>
          </a:blip>
          <a:srcRect b="0" l="0" r="0" t="0"/>
          <a:stretch/>
        </p:blipFill>
        <p:spPr>
          <a:xfrm>
            <a:off x="4947650" y="2885224"/>
            <a:ext cx="6293901" cy="1087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9" name="Shape 129"/>
        <p:cNvGrpSpPr/>
        <p:nvPr/>
      </p:nvGrpSpPr>
      <p:grpSpPr>
        <a:xfrm>
          <a:off x="0" y="0"/>
          <a:ext cx="0" cy="0"/>
          <a:chOff x="0" y="0"/>
          <a:chExt cx="0" cy="0"/>
        </a:xfrm>
      </p:grpSpPr>
      <p:pic>
        <p:nvPicPr>
          <p:cNvPr id="130" name="Google Shape;130;p5"/>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31" name="Google Shape;131;p5"/>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5"/>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33" name="Google Shape;133;p5"/>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34" name="Google Shape;134;p5"/>
          <p:cNvPicPr preferRelativeResize="0"/>
          <p:nvPr/>
        </p:nvPicPr>
        <p:blipFill rotWithShape="1">
          <a:blip r:embed="rId5">
            <a:alphaModFix/>
          </a:blip>
          <a:srcRect b="0" l="0" r="0" t="0"/>
          <a:stretch/>
        </p:blipFill>
        <p:spPr>
          <a:xfrm>
            <a:off x="3562350" y="1257300"/>
            <a:ext cx="5067300" cy="434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9" name="Shape 139"/>
        <p:cNvGrpSpPr/>
        <p:nvPr/>
      </p:nvGrpSpPr>
      <p:grpSpPr>
        <a:xfrm>
          <a:off x="0" y="0"/>
          <a:ext cx="0" cy="0"/>
          <a:chOff x="0" y="0"/>
          <a:chExt cx="0" cy="0"/>
        </a:xfrm>
      </p:grpSpPr>
      <p:pic>
        <p:nvPicPr>
          <p:cNvPr id="140" name="Google Shape;140;p6"/>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41" name="Google Shape;141;p6"/>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6"/>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43" name="Google Shape;143;p6"/>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44" name="Google Shape;144;p6"/>
          <p:cNvPicPr preferRelativeResize="0"/>
          <p:nvPr/>
        </p:nvPicPr>
        <p:blipFill rotWithShape="1">
          <a:blip r:embed="rId5">
            <a:alphaModFix/>
          </a:blip>
          <a:srcRect b="0" l="0" r="0" t="0"/>
          <a:stretch/>
        </p:blipFill>
        <p:spPr>
          <a:xfrm>
            <a:off x="2104359" y="2539704"/>
            <a:ext cx="8518409" cy="22236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9" name="Shape 149"/>
        <p:cNvGrpSpPr/>
        <p:nvPr/>
      </p:nvGrpSpPr>
      <p:grpSpPr>
        <a:xfrm>
          <a:off x="0" y="0"/>
          <a:ext cx="0" cy="0"/>
          <a:chOff x="0" y="0"/>
          <a:chExt cx="0" cy="0"/>
        </a:xfrm>
      </p:grpSpPr>
      <p:pic>
        <p:nvPicPr>
          <p:cNvPr id="150" name="Google Shape;150;p7"/>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51" name="Google Shape;151;p7"/>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7"/>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53" name="Google Shape;153;p7"/>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54" name="Google Shape;154;p7"/>
          <p:cNvPicPr preferRelativeResize="0"/>
          <p:nvPr/>
        </p:nvPicPr>
        <p:blipFill rotWithShape="1">
          <a:blip r:embed="rId5">
            <a:alphaModFix/>
          </a:blip>
          <a:srcRect b="0" l="0" r="0" t="0"/>
          <a:stretch/>
        </p:blipFill>
        <p:spPr>
          <a:xfrm>
            <a:off x="1175416" y="2589651"/>
            <a:ext cx="9841167" cy="16786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9" name="Shape 159"/>
        <p:cNvGrpSpPr/>
        <p:nvPr/>
      </p:nvGrpSpPr>
      <p:grpSpPr>
        <a:xfrm>
          <a:off x="0" y="0"/>
          <a:ext cx="0" cy="0"/>
          <a:chOff x="0" y="0"/>
          <a:chExt cx="0" cy="0"/>
        </a:xfrm>
      </p:grpSpPr>
      <p:pic>
        <p:nvPicPr>
          <p:cNvPr id="160" name="Google Shape;160;p8"/>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61" name="Google Shape;161;p8"/>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8"/>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63" name="Google Shape;163;p8"/>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64" name="Google Shape;164;p8"/>
          <p:cNvPicPr preferRelativeResize="0"/>
          <p:nvPr/>
        </p:nvPicPr>
        <p:blipFill rotWithShape="1">
          <a:blip r:embed="rId5">
            <a:alphaModFix/>
          </a:blip>
          <a:srcRect b="0" l="0" r="0" t="0"/>
          <a:stretch/>
        </p:blipFill>
        <p:spPr>
          <a:xfrm>
            <a:off x="4982119" y="1137683"/>
            <a:ext cx="2227762" cy="45826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pic>
        <p:nvPicPr>
          <p:cNvPr id="170" name="Google Shape;170;p9"/>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71" name="Google Shape;171;p9"/>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9"/>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73" name="Google Shape;173;p9"/>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74" name="Google Shape;174;p9"/>
          <p:cNvPicPr preferRelativeResize="0"/>
          <p:nvPr/>
        </p:nvPicPr>
        <p:blipFill rotWithShape="1">
          <a:blip r:embed="rId5">
            <a:alphaModFix/>
          </a:blip>
          <a:srcRect b="0" l="0" r="0" t="0"/>
          <a:stretch/>
        </p:blipFill>
        <p:spPr>
          <a:xfrm>
            <a:off x="2041000" y="1158425"/>
            <a:ext cx="8110001" cy="1407100"/>
          </a:xfrm>
          <a:prstGeom prst="rect">
            <a:avLst/>
          </a:prstGeom>
          <a:noFill/>
          <a:ln>
            <a:noFill/>
          </a:ln>
        </p:spPr>
      </p:pic>
      <p:pic>
        <p:nvPicPr>
          <p:cNvPr id="175" name="Google Shape;175;p9"/>
          <p:cNvPicPr preferRelativeResize="0"/>
          <p:nvPr/>
        </p:nvPicPr>
        <p:blipFill rotWithShape="1">
          <a:blip r:embed="rId6">
            <a:alphaModFix/>
          </a:blip>
          <a:srcRect b="0" l="0" r="0" t="0"/>
          <a:stretch/>
        </p:blipFill>
        <p:spPr>
          <a:xfrm>
            <a:off x="2203946" y="2884180"/>
            <a:ext cx="7784133" cy="28276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2020-02-18T13:02:08Z</dcterms:created>
  <dc:creator>Bradley Dardis</dc:creator>
</cp:coreProperties>
</file>